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8.wmf"/><Relationship Id="rId7" Type="http://schemas.openxmlformats.org/officeDocument/2006/relationships/image" Target="../media/image21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13.wmf"/><Relationship Id="rId5" Type="http://schemas.openxmlformats.org/officeDocument/2006/relationships/image" Target="../media/image20.wmf"/><Relationship Id="rId10" Type="http://schemas.openxmlformats.org/officeDocument/2006/relationships/image" Target="../media/image24.wmf"/><Relationship Id="rId4" Type="http://schemas.openxmlformats.org/officeDocument/2006/relationships/image" Target="../media/image19.wmf"/><Relationship Id="rId9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7.wmf"/><Relationship Id="rId7" Type="http://schemas.openxmlformats.org/officeDocument/2006/relationships/image" Target="../media/image30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29.wmf"/><Relationship Id="rId5" Type="http://schemas.openxmlformats.org/officeDocument/2006/relationships/image" Target="../media/image13.wmf"/><Relationship Id="rId4" Type="http://schemas.openxmlformats.org/officeDocument/2006/relationships/image" Target="../media/image28.wmf"/><Relationship Id="rId9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E1DD1-2CE3-4B85-BB76-96C1087AB3B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EAB1B-B38E-4D35-AECA-A35CA5E8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43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E9C11D72-A422-48F5-A959-1A4439A6D45F}" type="slidenum">
              <a:rPr lang="en-US" altLang="en-US" smtClean="0"/>
              <a:pPr>
                <a:defRPr/>
              </a:pPr>
              <a:t>1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0852A5B1-B5BE-476C-A2AA-02A18A8252FB}" type="slidenum">
              <a:rPr lang="en-US" altLang="en-US" smtClean="0"/>
              <a:pPr>
                <a:defRPr/>
              </a:pPr>
              <a:t>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5D77FBD5-F07E-46D1-901F-C44AD2B93C5A}" type="slidenum">
              <a:rPr lang="en-US" altLang="en-US" smtClean="0"/>
              <a:pPr>
                <a:defRPr/>
              </a:pPr>
              <a:t>3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950326A9-91C5-4EE0-9779-8BC75F578A62}" type="slidenum">
              <a:rPr lang="en-US" altLang="en-US" smtClean="0"/>
              <a:pPr>
                <a:defRPr/>
              </a:pPr>
              <a:t>4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87FB7-F9E1-47B4-9B90-DCB69DEA7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7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3.wmf"/><Relationship Id="rId18" Type="http://schemas.openxmlformats.org/officeDocument/2006/relationships/oleObject" Target="../embeddings/oleObject6.bin"/><Relationship Id="rId3" Type="http://schemas.openxmlformats.org/officeDocument/2006/relationships/tags" Target="../tags/tag2.xml"/><Relationship Id="rId7" Type="http://schemas.openxmlformats.org/officeDocument/2006/relationships/notesSlide" Target="../notesSlides/notesSlide1.xml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5.wmf"/><Relationship Id="rId2" Type="http://schemas.openxmlformats.org/officeDocument/2006/relationships/tags" Target="../tags/tag1.xml"/><Relationship Id="rId16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2.wmf"/><Relationship Id="rId5" Type="http://schemas.openxmlformats.org/officeDocument/2006/relationships/tags" Target="../tags/tag4.xml"/><Relationship Id="rId15" Type="http://schemas.openxmlformats.org/officeDocument/2006/relationships/image" Target="../media/image4.wmf"/><Relationship Id="rId10" Type="http://schemas.openxmlformats.org/officeDocument/2006/relationships/oleObject" Target="../embeddings/oleObject2.bin"/><Relationship Id="rId19" Type="http://schemas.openxmlformats.org/officeDocument/2006/relationships/image" Target="../media/image6.wmf"/><Relationship Id="rId4" Type="http://schemas.openxmlformats.org/officeDocument/2006/relationships/tags" Target="../tags/tag3.xml"/><Relationship Id="rId9" Type="http://schemas.openxmlformats.org/officeDocument/2006/relationships/image" Target="../media/image1.wmf"/><Relationship Id="rId14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2.bin"/><Relationship Id="rId3" Type="http://schemas.openxmlformats.org/officeDocument/2006/relationships/tags" Target="../tags/tag6.xml"/><Relationship Id="rId21" Type="http://schemas.openxmlformats.org/officeDocument/2006/relationships/image" Target="../media/image13.wmf"/><Relationship Id="rId7" Type="http://schemas.openxmlformats.org/officeDocument/2006/relationships/notesSlide" Target="../notesSlides/notesSlide2.xml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1.wmf"/><Relationship Id="rId25" Type="http://schemas.openxmlformats.org/officeDocument/2006/relationships/image" Target="../media/image15.wmf"/><Relationship Id="rId2" Type="http://schemas.openxmlformats.org/officeDocument/2006/relationships/tags" Target="../tags/tag5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15.bin"/><Relationship Id="rId5" Type="http://schemas.openxmlformats.org/officeDocument/2006/relationships/tags" Target="../tags/tag8.xml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2.wmf"/><Relationship Id="rId4" Type="http://schemas.openxmlformats.org/officeDocument/2006/relationships/tags" Target="../tags/tag7.xml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5.bin"/><Relationship Id="rId3" Type="http://schemas.openxmlformats.org/officeDocument/2006/relationships/tags" Target="../tags/tag10.xml"/><Relationship Id="rId21" Type="http://schemas.openxmlformats.org/officeDocument/2006/relationships/image" Target="../media/image21.wmf"/><Relationship Id="rId7" Type="http://schemas.openxmlformats.org/officeDocument/2006/relationships/notesSlide" Target="../notesSlides/notesSlide3.xml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0.wmf"/><Relationship Id="rId25" Type="http://schemas.openxmlformats.org/officeDocument/2006/relationships/image" Target="../media/image23.wmf"/><Relationship Id="rId2" Type="http://schemas.openxmlformats.org/officeDocument/2006/relationships/tags" Target="../tags/tag9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24.bin"/><Relationship Id="rId5" Type="http://schemas.openxmlformats.org/officeDocument/2006/relationships/tags" Target="../tags/tag12.xml"/><Relationship Id="rId15" Type="http://schemas.openxmlformats.org/officeDocument/2006/relationships/image" Target="../media/image19.wmf"/><Relationship Id="rId23" Type="http://schemas.openxmlformats.org/officeDocument/2006/relationships/image" Target="../media/image22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13.wmf"/><Relationship Id="rId4" Type="http://schemas.openxmlformats.org/officeDocument/2006/relationships/tags" Target="../tags/tag11.xml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Relationship Id="rId27" Type="http://schemas.openxmlformats.org/officeDocument/2006/relationships/image" Target="../media/image2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31.bin"/><Relationship Id="rId3" Type="http://schemas.openxmlformats.org/officeDocument/2006/relationships/tags" Target="../tags/tag14.xml"/><Relationship Id="rId21" Type="http://schemas.openxmlformats.org/officeDocument/2006/relationships/image" Target="../media/image30.wmf"/><Relationship Id="rId7" Type="http://schemas.openxmlformats.org/officeDocument/2006/relationships/notesSlide" Target="../notesSlides/notesSlide4.xml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13.wmf"/><Relationship Id="rId25" Type="http://schemas.openxmlformats.org/officeDocument/2006/relationships/image" Target="../media/image32.wmf"/><Relationship Id="rId2" Type="http://schemas.openxmlformats.org/officeDocument/2006/relationships/tags" Target="../tags/tag13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26.wmf"/><Relationship Id="rId24" Type="http://schemas.openxmlformats.org/officeDocument/2006/relationships/oleObject" Target="../embeddings/oleObject34.bin"/><Relationship Id="rId5" Type="http://schemas.openxmlformats.org/officeDocument/2006/relationships/tags" Target="../tags/tag16.xml"/><Relationship Id="rId15" Type="http://schemas.openxmlformats.org/officeDocument/2006/relationships/image" Target="../media/image28.wmf"/><Relationship Id="rId23" Type="http://schemas.openxmlformats.org/officeDocument/2006/relationships/image" Target="../media/image31.w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29.wmf"/><Relationship Id="rId4" Type="http://schemas.openxmlformats.org/officeDocument/2006/relationships/tags" Target="../tags/tag15.xml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Ratio Test</a:t>
            </a:r>
          </a:p>
        </p:txBody>
      </p:sp>
      <p:sp>
        <p:nvSpPr>
          <p:cNvPr id="13315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97652" name="Text Box 2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38200" y="762000"/>
            <a:ext cx="7162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In the ratio test, we will use a ratio of </a:t>
            </a:r>
            <a:r>
              <a:rPr lang="en-US" altLang="en-US" sz="2000" b="1">
                <a:solidFill>
                  <a:srgbClr val="FF0000"/>
                </a:solidFill>
              </a:rPr>
              <a:t>a</a:t>
            </a:r>
            <a:r>
              <a:rPr lang="en-US" altLang="en-US" sz="2000" b="1" baseline="-25000">
                <a:solidFill>
                  <a:srgbClr val="FF0000"/>
                </a:solidFill>
              </a:rPr>
              <a:t>n</a:t>
            </a:r>
            <a:r>
              <a:rPr lang="en-US" altLang="en-US" sz="2000" b="1">
                <a:solidFill>
                  <a:srgbClr val="0000CC"/>
                </a:solidFill>
              </a:rPr>
              <a:t> and </a:t>
            </a:r>
            <a:r>
              <a:rPr lang="en-US" altLang="en-US" sz="2000" b="1">
                <a:solidFill>
                  <a:srgbClr val="FF0000"/>
                </a:solidFill>
              </a:rPr>
              <a:t>a</a:t>
            </a:r>
            <a:r>
              <a:rPr lang="en-US" altLang="en-US" sz="2000" b="1" baseline="-25000">
                <a:solidFill>
                  <a:srgbClr val="FF0000"/>
                </a:solidFill>
              </a:rPr>
              <a:t>n+1</a:t>
            </a:r>
            <a:r>
              <a:rPr lang="en-US" altLang="en-US" sz="2000" b="1">
                <a:solidFill>
                  <a:srgbClr val="0000CC"/>
                </a:solidFill>
              </a:rPr>
              <a:t> to determine the convergence or divergence of a series.</a:t>
            </a:r>
          </a:p>
        </p:txBody>
      </p:sp>
      <p:sp>
        <p:nvSpPr>
          <p:cNvPr id="13318" name="Rectangle 22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97653" name="Object 21"/>
          <p:cNvGraphicFramePr>
            <a:graphicFrameLocks noChangeAspect="1"/>
          </p:cNvGraphicFramePr>
          <p:nvPr/>
        </p:nvGraphicFramePr>
        <p:xfrm>
          <a:off x="914400" y="1600200"/>
          <a:ext cx="65532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8" imgW="3276600" imgH="546100" progId="Equation.DSMT4">
                  <p:embed/>
                </p:oleObj>
              </mc:Choice>
              <mc:Fallback>
                <p:oleObj name="Equation" r:id="rId8" imgW="3276600" imgH="546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0200"/>
                        <a:ext cx="65532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61" name="Object 29"/>
          <p:cNvGraphicFramePr>
            <a:graphicFrameLocks noChangeAspect="1"/>
          </p:cNvGraphicFramePr>
          <p:nvPr/>
        </p:nvGraphicFramePr>
        <p:xfrm>
          <a:off x="914400" y="2667000"/>
          <a:ext cx="48514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10" imgW="2425700" imgH="546100" progId="Equation.DSMT4">
                  <p:embed/>
                </p:oleObj>
              </mc:Choice>
              <mc:Fallback>
                <p:oleObj name="Equation" r:id="rId10" imgW="2425700" imgH="546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667000"/>
                        <a:ext cx="48514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62" name="Object 30"/>
          <p:cNvGraphicFramePr>
            <a:graphicFrameLocks noChangeAspect="1"/>
          </p:cNvGraphicFramePr>
          <p:nvPr/>
        </p:nvGraphicFramePr>
        <p:xfrm>
          <a:off x="914400" y="3733800"/>
          <a:ext cx="62992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12" imgW="3149600" imgH="546100" progId="Equation.DSMT4">
                  <p:embed/>
                </p:oleObj>
              </mc:Choice>
              <mc:Fallback>
                <p:oleObj name="Equation" r:id="rId12" imgW="3149600" imgH="546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33800"/>
                        <a:ext cx="62992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63" name="Text Box 3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3400" y="548640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Review:</a:t>
            </a:r>
          </a:p>
        </p:txBody>
      </p:sp>
      <p:graphicFrame>
        <p:nvGraphicFramePr>
          <p:cNvPr id="197664" name="Object 32"/>
          <p:cNvGraphicFramePr>
            <a:graphicFrameLocks noChangeAspect="1"/>
          </p:cNvGraphicFramePr>
          <p:nvPr/>
        </p:nvGraphicFramePr>
        <p:xfrm>
          <a:off x="1752600" y="5181600"/>
          <a:ext cx="23114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4" imgW="1155700" imgH="469900" progId="Equation.DSMT4">
                  <p:embed/>
                </p:oleObj>
              </mc:Choice>
              <mc:Fallback>
                <p:oleObj name="Equation" r:id="rId14" imgW="11557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181600"/>
                        <a:ext cx="231140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65" name="Object 33"/>
          <p:cNvGraphicFramePr>
            <a:graphicFrameLocks noChangeAspect="1"/>
          </p:cNvGraphicFramePr>
          <p:nvPr/>
        </p:nvGraphicFramePr>
        <p:xfrm>
          <a:off x="5486400" y="5105400"/>
          <a:ext cx="28448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6" imgW="1422400" imgH="469900" progId="Equation.DSMT4">
                  <p:embed/>
                </p:oleObj>
              </mc:Choice>
              <mc:Fallback>
                <p:oleObj name="Equation" r:id="rId16" imgW="14224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105400"/>
                        <a:ext cx="284480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66" name="AutoShape 34"/>
          <p:cNvSpPr>
            <a:spLocks noChangeArrowheads="1"/>
          </p:cNvSpPr>
          <p:nvPr/>
        </p:nvSpPr>
        <p:spPr bwMode="auto">
          <a:xfrm>
            <a:off x="0" y="4800600"/>
            <a:ext cx="1905000" cy="609600"/>
          </a:xfrm>
          <a:prstGeom prst="wedgeRoundRectCallout">
            <a:avLst>
              <a:gd name="adj1" fmla="val 74750"/>
              <a:gd name="adj2" fmla="val 481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</a:rPr>
              <a:t>Leading coefficient is a</a:t>
            </a:r>
          </a:p>
        </p:txBody>
      </p:sp>
      <p:sp>
        <p:nvSpPr>
          <p:cNvPr id="197667" name="AutoShape 35"/>
          <p:cNvSpPr>
            <a:spLocks noChangeArrowheads="1"/>
          </p:cNvSpPr>
          <p:nvPr/>
        </p:nvSpPr>
        <p:spPr bwMode="auto">
          <a:xfrm>
            <a:off x="0" y="6248400"/>
            <a:ext cx="1905000" cy="609600"/>
          </a:xfrm>
          <a:prstGeom prst="wedgeRoundRectCallout">
            <a:avLst>
              <a:gd name="adj1" fmla="val 97250"/>
              <a:gd name="adj2" fmla="val -8828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</a:rPr>
              <a:t>Leading coefficient is d</a:t>
            </a:r>
          </a:p>
        </p:txBody>
      </p:sp>
      <p:sp>
        <p:nvSpPr>
          <p:cNvPr id="197668" name="AutoShape 36"/>
          <p:cNvSpPr>
            <a:spLocks noChangeArrowheads="1"/>
          </p:cNvSpPr>
          <p:nvPr/>
        </p:nvSpPr>
        <p:spPr bwMode="auto">
          <a:xfrm>
            <a:off x="3429000" y="6248400"/>
            <a:ext cx="2209800" cy="609600"/>
          </a:xfrm>
          <a:prstGeom prst="wedgeRoundRectCallout">
            <a:avLst>
              <a:gd name="adj1" fmla="val 95977"/>
              <a:gd name="adj2" fmla="val -9296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</a:rPr>
              <a:t>Denominator degree is greater</a:t>
            </a:r>
          </a:p>
        </p:txBody>
      </p:sp>
      <p:graphicFrame>
        <p:nvGraphicFramePr>
          <p:cNvPr id="197669" name="Object 37"/>
          <p:cNvGraphicFramePr>
            <a:graphicFrameLocks noChangeAspect="1"/>
          </p:cNvGraphicFramePr>
          <p:nvPr/>
        </p:nvGraphicFramePr>
        <p:xfrm>
          <a:off x="4038600" y="5181600"/>
          <a:ext cx="533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8" imgW="317362" imgH="457002" progId="Equation.DSMT4">
                  <p:embed/>
                </p:oleObj>
              </mc:Choice>
              <mc:Fallback>
                <p:oleObj name="Equation" r:id="rId18" imgW="317362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181600"/>
                        <a:ext cx="533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316162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52" grpId="0"/>
      <p:bldP spid="197663" grpId="0"/>
      <p:bldP spid="197666" grpId="0" animBg="1"/>
      <p:bldP spid="197667" grpId="0" animBg="1"/>
      <p:bldP spid="19766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827213"/>
            <a:ext cx="6858000" cy="839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Use the ratio test to determine if the series is convergent or divergent.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500" dirty="0" smtClean="0"/>
          </a:p>
        </p:txBody>
      </p:sp>
      <p:graphicFrame>
        <p:nvGraphicFramePr>
          <p:cNvPr id="1946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95400" y="3352800"/>
          <a:ext cx="48006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2476500" imgH="444500" progId="Equation.DSMT4">
                  <p:embed/>
                </p:oleObj>
              </mc:Choice>
              <mc:Fallback>
                <p:oleObj name="Equation" r:id="rId3" imgW="2476500" imgH="4445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352800"/>
                        <a:ext cx="480060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447800" y="5791200"/>
            <a:ext cx="7086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500"/>
              <a:t>Since r&gt;1, the series is divergent.</a:t>
            </a:r>
          </a:p>
        </p:txBody>
      </p:sp>
      <p:graphicFrame>
        <p:nvGraphicFramePr>
          <p:cNvPr id="1946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238250" y="4267200"/>
          <a:ext cx="71247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4127500" imgH="660400" progId="Equation.DSMT4">
                  <p:embed/>
                </p:oleObj>
              </mc:Choice>
              <mc:Fallback>
                <p:oleObj name="Equation" r:id="rId5" imgW="4127500" imgH="6604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4267200"/>
                        <a:ext cx="7124700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2960688" y="2514600"/>
          <a:ext cx="29178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1574800" imgH="393700" progId="Equation.DSMT4">
                  <p:embed/>
                </p:oleObj>
              </mc:Choice>
              <mc:Fallback>
                <p:oleObj name="Equation" r:id="rId7" imgW="1574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0688" y="2514600"/>
                        <a:ext cx="2917825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40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7200" y="533400"/>
            <a:ext cx="800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</a:rPr>
              <a:t>Test for convergence or divergence of: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42" name="Rectangle 10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53292" name="Object 12"/>
          <p:cNvGraphicFramePr>
            <a:graphicFrameLocks noChangeAspect="1"/>
          </p:cNvGraphicFramePr>
          <p:nvPr/>
        </p:nvGraphicFramePr>
        <p:xfrm>
          <a:off x="685800" y="1524000"/>
          <a:ext cx="153828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8" imgW="825500" imgH="520700" progId="Equation.DSMT4">
                  <p:embed/>
                </p:oleObj>
              </mc:Choice>
              <mc:Fallback>
                <p:oleObj name="Equation" r:id="rId8" imgW="8255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1538288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18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4345" name="Object 17"/>
          <p:cNvGraphicFramePr>
            <a:graphicFrameLocks noChangeAspect="1"/>
          </p:cNvGraphicFramePr>
          <p:nvPr/>
        </p:nvGraphicFramePr>
        <p:xfrm>
          <a:off x="6096000" y="207963"/>
          <a:ext cx="13716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10" imgW="685800" imgH="520700" progId="Equation.DSMT4">
                  <p:embed/>
                </p:oleObj>
              </mc:Choice>
              <mc:Fallback>
                <p:oleObj name="Equation" r:id="rId10" imgW="6858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07963"/>
                        <a:ext cx="13716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99" name="Object 19"/>
          <p:cNvGraphicFramePr>
            <a:graphicFrameLocks noChangeAspect="1"/>
          </p:cNvGraphicFramePr>
          <p:nvPr/>
        </p:nvGraphicFramePr>
        <p:xfrm>
          <a:off x="3276600" y="1524000"/>
          <a:ext cx="25082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12" imgW="1346200" imgH="520700" progId="Equation.DSMT4">
                  <p:embed/>
                </p:oleObj>
              </mc:Choice>
              <mc:Fallback>
                <p:oleObj name="Equation" r:id="rId12" imgW="13462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524000"/>
                        <a:ext cx="25082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0" name="Object 20"/>
          <p:cNvGraphicFramePr>
            <a:graphicFrameLocks noChangeAspect="1"/>
          </p:cNvGraphicFramePr>
          <p:nvPr/>
        </p:nvGraphicFramePr>
        <p:xfrm>
          <a:off x="533400" y="2438400"/>
          <a:ext cx="2603500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4" imgW="1396394" imgH="1002865" progId="Equation.DSMT4">
                  <p:embed/>
                </p:oleObj>
              </mc:Choice>
              <mc:Fallback>
                <p:oleObj name="Equation" r:id="rId14" imgW="1396394" imgH="100286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38400"/>
                        <a:ext cx="2603500" cy="188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1" name="Object 21"/>
          <p:cNvGraphicFramePr>
            <a:graphicFrameLocks noChangeAspect="1"/>
          </p:cNvGraphicFramePr>
          <p:nvPr/>
        </p:nvGraphicFramePr>
        <p:xfrm>
          <a:off x="2971800" y="2895600"/>
          <a:ext cx="19875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6" imgW="1066800" imgH="520700" progId="Equation.DSMT4">
                  <p:embed/>
                </p:oleObj>
              </mc:Choice>
              <mc:Fallback>
                <p:oleObj name="Equation" r:id="rId16" imgW="10668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95600"/>
                        <a:ext cx="19875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2" name="Object 22"/>
          <p:cNvGraphicFramePr>
            <a:graphicFrameLocks noChangeAspect="1"/>
          </p:cNvGraphicFramePr>
          <p:nvPr/>
        </p:nvGraphicFramePr>
        <p:xfrm>
          <a:off x="5029200" y="2895600"/>
          <a:ext cx="15367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8" imgW="825142" imgH="495085" progId="Equation.DSMT4">
                  <p:embed/>
                </p:oleObj>
              </mc:Choice>
              <mc:Fallback>
                <p:oleObj name="Equation" r:id="rId18" imgW="825142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895600"/>
                        <a:ext cx="15367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3" name="Object 23"/>
          <p:cNvGraphicFramePr>
            <a:graphicFrameLocks noChangeAspect="1"/>
          </p:cNvGraphicFramePr>
          <p:nvPr/>
        </p:nvGraphicFramePr>
        <p:xfrm>
          <a:off x="609600" y="4419600"/>
          <a:ext cx="1160463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20" imgW="622030" imgH="545863" progId="Equation.DSMT4">
                  <p:embed/>
                </p:oleObj>
              </mc:Choice>
              <mc:Fallback>
                <p:oleObj name="Equation" r:id="rId20" imgW="622030" imgH="54586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0"/>
                        <a:ext cx="1160463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4" name="Object 24"/>
          <p:cNvGraphicFramePr>
            <a:graphicFrameLocks noChangeAspect="1"/>
          </p:cNvGraphicFramePr>
          <p:nvPr/>
        </p:nvGraphicFramePr>
        <p:xfrm>
          <a:off x="1828800" y="4572000"/>
          <a:ext cx="1677988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22" imgW="901700" imgH="457200" progId="Equation.DSMT4">
                  <p:embed/>
                </p:oleObj>
              </mc:Choice>
              <mc:Fallback>
                <p:oleObj name="Equation" r:id="rId22" imgW="9017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572000"/>
                        <a:ext cx="1677988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5" name="Object 25"/>
          <p:cNvGraphicFramePr>
            <a:graphicFrameLocks noChangeAspect="1"/>
          </p:cNvGraphicFramePr>
          <p:nvPr/>
        </p:nvGraphicFramePr>
        <p:xfrm>
          <a:off x="3581400" y="4572000"/>
          <a:ext cx="5445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4" imgW="292100" imgH="457200" progId="Equation.DSMT4">
                  <p:embed/>
                </p:oleObj>
              </mc:Choice>
              <mc:Fallback>
                <p:oleObj name="Equation" r:id="rId24" imgW="2921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572000"/>
                        <a:ext cx="544513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3306" name="Text Box 2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953000" y="4648200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Since this ratio is less than 1, the series </a:t>
            </a:r>
            <a:r>
              <a:rPr lang="en-US" altLang="en-US" sz="2000" b="1">
                <a:solidFill>
                  <a:srgbClr val="FF0000"/>
                </a:solidFill>
              </a:rPr>
              <a:t>converges.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12491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3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4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7200" y="533400"/>
            <a:ext cx="800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</a:rPr>
              <a:t>Test for convergence or divergence of: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55335" name="Object 7"/>
          <p:cNvGraphicFramePr>
            <a:graphicFrameLocks noChangeAspect="1"/>
          </p:cNvGraphicFramePr>
          <p:nvPr/>
        </p:nvGraphicFramePr>
        <p:xfrm>
          <a:off x="933450" y="1582738"/>
          <a:ext cx="1041400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8" imgW="558800" imgH="457200" progId="Equation.DSMT4">
                  <p:embed/>
                </p:oleObj>
              </mc:Choice>
              <mc:Fallback>
                <p:oleObj name="Equation" r:id="rId8" imgW="558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1582738"/>
                        <a:ext cx="1041400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55338" name="Object 10"/>
          <p:cNvGraphicFramePr>
            <a:graphicFrameLocks noChangeAspect="1"/>
          </p:cNvGraphicFramePr>
          <p:nvPr/>
        </p:nvGraphicFramePr>
        <p:xfrm>
          <a:off x="3608388" y="1582738"/>
          <a:ext cx="184467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10" imgW="990600" imgH="457200" progId="Equation.DSMT4">
                  <p:embed/>
                </p:oleObj>
              </mc:Choice>
              <mc:Fallback>
                <p:oleObj name="Equation" r:id="rId10" imgW="990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88" y="1582738"/>
                        <a:ext cx="1844675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9" name="Object 11"/>
          <p:cNvGraphicFramePr>
            <a:graphicFrameLocks noChangeAspect="1"/>
          </p:cNvGraphicFramePr>
          <p:nvPr/>
        </p:nvGraphicFramePr>
        <p:xfrm>
          <a:off x="863600" y="2557463"/>
          <a:ext cx="1941513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12" imgW="1041400" imgH="876300" progId="Equation.DSMT4">
                  <p:embed/>
                </p:oleObj>
              </mc:Choice>
              <mc:Fallback>
                <p:oleObj name="Equation" r:id="rId12" imgW="1041400" imgH="876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2557463"/>
                        <a:ext cx="1941513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40" name="Object 12"/>
          <p:cNvGraphicFramePr>
            <a:graphicFrameLocks noChangeAspect="1"/>
          </p:cNvGraphicFramePr>
          <p:nvPr/>
        </p:nvGraphicFramePr>
        <p:xfrm>
          <a:off x="2895600" y="2819400"/>
          <a:ext cx="1868488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4" imgW="1002865" imgH="507780" progId="Equation.DSMT4">
                  <p:embed/>
                </p:oleObj>
              </mc:Choice>
              <mc:Fallback>
                <p:oleObj name="Equation" r:id="rId14" imgW="1002865" imgH="5077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819400"/>
                        <a:ext cx="1868488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41" name="Object 13"/>
          <p:cNvGraphicFramePr>
            <a:graphicFrameLocks noChangeAspect="1"/>
          </p:cNvGraphicFramePr>
          <p:nvPr/>
        </p:nvGraphicFramePr>
        <p:xfrm>
          <a:off x="4800600" y="2895600"/>
          <a:ext cx="1868488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6" imgW="1002865" imgH="469696" progId="Equation.DSMT4">
                  <p:embed/>
                </p:oleObj>
              </mc:Choice>
              <mc:Fallback>
                <p:oleObj name="Equation" r:id="rId16" imgW="1002865" imgH="46969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895600"/>
                        <a:ext cx="1868488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42" name="Object 14"/>
          <p:cNvGraphicFramePr>
            <a:graphicFrameLocks noChangeAspect="1"/>
          </p:cNvGraphicFramePr>
          <p:nvPr/>
        </p:nvGraphicFramePr>
        <p:xfrm>
          <a:off x="609600" y="4419600"/>
          <a:ext cx="1160463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8" imgW="622030" imgH="545863" progId="Equation.DSMT4">
                  <p:embed/>
                </p:oleObj>
              </mc:Choice>
              <mc:Fallback>
                <p:oleObj name="Equation" r:id="rId18" imgW="622030" imgH="54586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0"/>
                        <a:ext cx="1160463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5345" name="Text 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3400" y="5638800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Since this ratio is less than 1, the series </a:t>
            </a:r>
            <a:r>
              <a:rPr lang="en-US" altLang="en-US" sz="2000" b="1">
                <a:solidFill>
                  <a:srgbClr val="FF0000"/>
                </a:solidFill>
              </a:rPr>
              <a:t>converges.</a:t>
            </a:r>
          </a:p>
        </p:txBody>
      </p:sp>
      <p:sp>
        <p:nvSpPr>
          <p:cNvPr id="15375" name="Rectangle 1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5376" name="Object 18"/>
          <p:cNvGraphicFramePr>
            <a:graphicFrameLocks noChangeAspect="1"/>
          </p:cNvGraphicFramePr>
          <p:nvPr/>
        </p:nvGraphicFramePr>
        <p:xfrm>
          <a:off x="6172200" y="269875"/>
          <a:ext cx="804863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20" imgW="406224" imgH="469696" progId="Equation.DSMT4">
                  <p:embed/>
                </p:oleObj>
              </mc:Choice>
              <mc:Fallback>
                <p:oleObj name="Equation" r:id="rId20" imgW="406224" imgH="46969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69875"/>
                        <a:ext cx="804863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48" name="Object 20"/>
          <p:cNvGraphicFramePr>
            <a:graphicFrameLocks noChangeAspect="1"/>
          </p:cNvGraphicFramePr>
          <p:nvPr/>
        </p:nvGraphicFramePr>
        <p:xfrm>
          <a:off x="6705600" y="2895600"/>
          <a:ext cx="2128838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22" imgW="1143000" imgH="469900" progId="Equation.DSMT4">
                  <p:embed/>
                </p:oleObj>
              </mc:Choice>
              <mc:Fallback>
                <p:oleObj name="Equation" r:id="rId22" imgW="11430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895600"/>
                        <a:ext cx="2128838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49" name="Object 21"/>
          <p:cNvGraphicFramePr>
            <a:graphicFrameLocks noChangeAspect="1"/>
          </p:cNvGraphicFramePr>
          <p:nvPr/>
        </p:nvGraphicFramePr>
        <p:xfrm>
          <a:off x="1892300" y="4572000"/>
          <a:ext cx="2459038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4" imgW="1320227" imgH="469696" progId="Equation.DSMT4">
                  <p:embed/>
                </p:oleObj>
              </mc:Choice>
              <mc:Fallback>
                <p:oleObj name="Equation" r:id="rId24" imgW="1320227" imgH="46969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4572000"/>
                        <a:ext cx="2459038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5350" name="AutoShape 22"/>
          <p:cNvSpPr>
            <a:spLocks noChangeArrowheads="1"/>
          </p:cNvSpPr>
          <p:nvPr/>
        </p:nvSpPr>
        <p:spPr bwMode="auto">
          <a:xfrm>
            <a:off x="3429000" y="3810000"/>
            <a:ext cx="2743200" cy="685800"/>
          </a:xfrm>
          <a:prstGeom prst="wedgeRoundRectCallout">
            <a:avLst>
              <a:gd name="adj1" fmla="val -61519"/>
              <a:gd name="adj2" fmla="val 10069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</a:rPr>
              <a:t>The ratio of the leading coefficients is 1</a:t>
            </a:r>
          </a:p>
        </p:txBody>
      </p:sp>
      <p:graphicFrame>
        <p:nvGraphicFramePr>
          <p:cNvPr id="355351" name="Object 23"/>
          <p:cNvGraphicFramePr>
            <a:graphicFrameLocks noChangeAspect="1"/>
          </p:cNvGraphicFramePr>
          <p:nvPr/>
        </p:nvGraphicFramePr>
        <p:xfrm>
          <a:off x="4419600" y="4572000"/>
          <a:ext cx="54451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6" imgW="291973" imgH="444307" progId="Equation.DSMT4">
                  <p:embed/>
                </p:oleObj>
              </mc:Choice>
              <mc:Fallback>
                <p:oleObj name="Equation" r:id="rId26" imgW="291973" imgH="44430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2000"/>
                        <a:ext cx="544513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873319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45" grpId="0"/>
      <p:bldP spid="3553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388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7200" y="533400"/>
            <a:ext cx="800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</a:rPr>
              <a:t>Test for convergence or divergence of: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57383" name="Object 7"/>
          <p:cNvGraphicFramePr>
            <a:graphicFrameLocks noChangeAspect="1"/>
          </p:cNvGraphicFramePr>
          <p:nvPr/>
        </p:nvGraphicFramePr>
        <p:xfrm>
          <a:off x="533400" y="1447800"/>
          <a:ext cx="182245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8" imgW="977476" imgH="482391" progId="Equation.DSMT4">
                  <p:embed/>
                </p:oleObj>
              </mc:Choice>
              <mc:Fallback>
                <p:oleObj name="Equation" r:id="rId8" imgW="977476" imgH="4823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447800"/>
                        <a:ext cx="182245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57385" name="Object 9"/>
          <p:cNvGraphicFramePr>
            <a:graphicFrameLocks noChangeAspect="1"/>
          </p:cNvGraphicFramePr>
          <p:nvPr/>
        </p:nvGraphicFramePr>
        <p:xfrm>
          <a:off x="3186113" y="1447800"/>
          <a:ext cx="2695575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10" imgW="1447172" imgH="482391" progId="Equation.DSMT4">
                  <p:embed/>
                </p:oleObj>
              </mc:Choice>
              <mc:Fallback>
                <p:oleObj name="Equation" r:id="rId10" imgW="1447172" imgH="4823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113" y="1447800"/>
                        <a:ext cx="2695575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6" name="Object 10"/>
          <p:cNvGraphicFramePr>
            <a:graphicFrameLocks noChangeAspect="1"/>
          </p:cNvGraphicFramePr>
          <p:nvPr/>
        </p:nvGraphicFramePr>
        <p:xfrm>
          <a:off x="61913" y="2438400"/>
          <a:ext cx="2794000" cy="178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12" imgW="1497950" imgH="952087" progId="Equation.DSMT4">
                  <p:embed/>
                </p:oleObj>
              </mc:Choice>
              <mc:Fallback>
                <p:oleObj name="Equation" r:id="rId12" imgW="1497950" imgH="95208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3" y="2438400"/>
                        <a:ext cx="2794000" cy="178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7" name="Object 11"/>
          <p:cNvGraphicFramePr>
            <a:graphicFrameLocks noChangeAspect="1"/>
          </p:cNvGraphicFramePr>
          <p:nvPr/>
        </p:nvGraphicFramePr>
        <p:xfrm>
          <a:off x="2819400" y="2895600"/>
          <a:ext cx="3290888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4" imgW="1765300" imgH="482600" progId="Equation.DSMT4">
                  <p:embed/>
                </p:oleObj>
              </mc:Choice>
              <mc:Fallback>
                <p:oleObj name="Equation" r:id="rId14" imgW="17653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95600"/>
                        <a:ext cx="3290888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9" name="Object 13"/>
          <p:cNvGraphicFramePr>
            <a:graphicFrameLocks noChangeAspect="1"/>
          </p:cNvGraphicFramePr>
          <p:nvPr/>
        </p:nvGraphicFramePr>
        <p:xfrm>
          <a:off x="609600" y="4419600"/>
          <a:ext cx="1160463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6" imgW="622030" imgH="545863" progId="Equation.DSMT4">
                  <p:embed/>
                </p:oleObj>
              </mc:Choice>
              <mc:Fallback>
                <p:oleObj name="Equation" r:id="rId16" imgW="622030" imgH="54586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0"/>
                        <a:ext cx="1160463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7390" name="Text Box 1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86400" y="4495800"/>
            <a:ext cx="342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Since this ratio is 1, the test is </a:t>
            </a:r>
            <a:r>
              <a:rPr lang="en-US" altLang="en-US" sz="2000" b="1">
                <a:solidFill>
                  <a:srgbClr val="FF0000"/>
                </a:solidFill>
              </a:rPr>
              <a:t>inconclusive.</a:t>
            </a:r>
          </a:p>
        </p:txBody>
      </p:sp>
      <p:sp>
        <p:nvSpPr>
          <p:cNvPr id="357395" name="AutoShape 19"/>
          <p:cNvSpPr>
            <a:spLocks noChangeArrowheads="1"/>
          </p:cNvSpPr>
          <p:nvPr/>
        </p:nvSpPr>
        <p:spPr bwMode="auto">
          <a:xfrm>
            <a:off x="3200400" y="3886200"/>
            <a:ext cx="2743200" cy="381000"/>
          </a:xfrm>
          <a:prstGeom prst="wedgeRoundRectCallout">
            <a:avLst>
              <a:gd name="adj1" fmla="val -54111"/>
              <a:gd name="adj2" fmla="val 1529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</a:rPr>
              <a:t>Coefficient of n</a:t>
            </a:r>
            <a:r>
              <a:rPr lang="en-US" altLang="en-US" sz="1600" b="1" baseline="30000">
                <a:solidFill>
                  <a:srgbClr val="FF0000"/>
                </a:solidFill>
              </a:rPr>
              <a:t>2</a:t>
            </a:r>
            <a:r>
              <a:rPr lang="en-US" altLang="en-US" sz="1600" b="1">
                <a:solidFill>
                  <a:srgbClr val="FF0000"/>
                </a:solidFill>
              </a:rPr>
              <a:t> is 1</a:t>
            </a:r>
          </a:p>
        </p:txBody>
      </p:sp>
      <p:graphicFrame>
        <p:nvGraphicFramePr>
          <p:cNvPr id="16399" name="Object 21"/>
          <p:cNvGraphicFramePr>
            <a:graphicFrameLocks noChangeAspect="1"/>
          </p:cNvGraphicFramePr>
          <p:nvPr/>
        </p:nvGraphicFramePr>
        <p:xfrm>
          <a:off x="6321425" y="284163"/>
          <a:ext cx="213360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8" imgW="1180588" imgH="495085" progId="Equation.DSMT4">
                  <p:embed/>
                </p:oleObj>
              </mc:Choice>
              <mc:Fallback>
                <p:oleObj name="Equation" r:id="rId18" imgW="1180588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1425" y="284163"/>
                        <a:ext cx="2133600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7399" name="Line 23"/>
          <p:cNvSpPr>
            <a:spLocks noChangeShapeType="1"/>
          </p:cNvSpPr>
          <p:nvPr/>
        </p:nvSpPr>
        <p:spPr bwMode="auto">
          <a:xfrm flipV="1">
            <a:off x="3200400" y="35052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7400" name="Line 24"/>
          <p:cNvSpPr>
            <a:spLocks noChangeShapeType="1"/>
          </p:cNvSpPr>
          <p:nvPr/>
        </p:nvSpPr>
        <p:spPr bwMode="auto">
          <a:xfrm flipV="1">
            <a:off x="5257800" y="3048000"/>
            <a:ext cx="6858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57401" name="Object 25"/>
          <p:cNvGraphicFramePr>
            <a:graphicFrameLocks noChangeAspect="1"/>
          </p:cNvGraphicFramePr>
          <p:nvPr/>
        </p:nvGraphicFramePr>
        <p:xfrm>
          <a:off x="6172200" y="2895600"/>
          <a:ext cx="14224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20" imgW="761669" imgH="482391" progId="Equation.DSMT4">
                  <p:embed/>
                </p:oleObj>
              </mc:Choice>
              <mc:Fallback>
                <p:oleObj name="Equation" r:id="rId20" imgW="761669" imgH="4823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895600"/>
                        <a:ext cx="14224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402" name="Object 26"/>
          <p:cNvGraphicFramePr>
            <a:graphicFrameLocks noChangeAspect="1"/>
          </p:cNvGraphicFramePr>
          <p:nvPr/>
        </p:nvGraphicFramePr>
        <p:xfrm>
          <a:off x="2224088" y="4495800"/>
          <a:ext cx="1893887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22" imgW="1016000" imgH="482600" progId="Equation.DSMT4">
                  <p:embed/>
                </p:oleObj>
              </mc:Choice>
              <mc:Fallback>
                <p:oleObj name="Equation" r:id="rId22" imgW="10160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088" y="4495800"/>
                        <a:ext cx="1893887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7403" name="AutoShape 27"/>
          <p:cNvSpPr>
            <a:spLocks noChangeArrowheads="1"/>
          </p:cNvSpPr>
          <p:nvPr/>
        </p:nvSpPr>
        <p:spPr bwMode="auto">
          <a:xfrm>
            <a:off x="0" y="5867400"/>
            <a:ext cx="2743200" cy="381000"/>
          </a:xfrm>
          <a:prstGeom prst="wedgeRoundRectCallout">
            <a:avLst>
              <a:gd name="adj1" fmla="val 65454"/>
              <a:gd name="adj2" fmla="val -2054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</a:rPr>
              <a:t>Coefficient of n</a:t>
            </a:r>
            <a:r>
              <a:rPr lang="en-US" altLang="en-US" sz="1600" b="1" baseline="30000">
                <a:solidFill>
                  <a:srgbClr val="FF0000"/>
                </a:solidFill>
              </a:rPr>
              <a:t>2</a:t>
            </a:r>
            <a:r>
              <a:rPr lang="en-US" altLang="en-US" sz="1600" b="1">
                <a:solidFill>
                  <a:srgbClr val="FF0000"/>
                </a:solidFill>
              </a:rPr>
              <a:t> is 1</a:t>
            </a:r>
          </a:p>
        </p:txBody>
      </p:sp>
      <p:graphicFrame>
        <p:nvGraphicFramePr>
          <p:cNvPr id="357404" name="Object 28"/>
          <p:cNvGraphicFramePr>
            <a:graphicFrameLocks noChangeAspect="1"/>
          </p:cNvGraphicFramePr>
          <p:nvPr/>
        </p:nvGraphicFramePr>
        <p:xfrm>
          <a:off x="4114800" y="4724400"/>
          <a:ext cx="4492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4" imgW="241091" imgH="177646" progId="Equation.DSMT4">
                  <p:embed/>
                </p:oleObj>
              </mc:Choice>
              <mc:Fallback>
                <p:oleObj name="Equation" r:id="rId24" imgW="241091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724400"/>
                        <a:ext cx="44926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840410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7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90" grpId="0"/>
      <p:bldP spid="357395" grpId="0" animBg="1"/>
      <p:bldP spid="357399" grpId="0" animBg="1"/>
      <p:bldP spid="357400" grpId="0" animBg="1"/>
      <p:bldP spid="3574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935787" cy="1525587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Use the ratio test to determine if the series is convergent or divergent.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500" dirty="0" smtClean="0"/>
              <a:t>		1/2 + 2/4 + 3/8 + 4/16 + . . .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500" dirty="0" smtClean="0"/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524000" y="3276600"/>
          <a:ext cx="38100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675673" imgH="393529" progId="Equation.DSMT4">
                  <p:embed/>
                </p:oleObj>
              </mc:Choice>
              <mc:Fallback>
                <p:oleObj name="Equation" r:id="rId3" imgW="1675673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76600"/>
                        <a:ext cx="38100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371600" y="5486400"/>
            <a:ext cx="7086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500"/>
              <a:t>Since r&lt;1, the series is convergent.</a:t>
            </a:r>
          </a:p>
        </p:txBody>
      </p:sp>
      <p:graphicFrame>
        <p:nvGraphicFramePr>
          <p:cNvPr id="12295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524000" y="4267200"/>
          <a:ext cx="6019800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2933700" imgH="609600" progId="Equation.DSMT4">
                  <p:embed/>
                </p:oleObj>
              </mc:Choice>
              <mc:Fallback>
                <p:oleObj name="Equation" r:id="rId5" imgW="2933700" imgH="6096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67200"/>
                        <a:ext cx="6019800" cy="124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770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935787" cy="1525587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Use the ratio test to determine if the series is convergent or divergent.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500" dirty="0" smtClean="0"/>
              <a:t>		1/2 + 2/3 + 3/4 + 4/5 + . . .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500" dirty="0" smtClean="0"/>
          </a:p>
        </p:txBody>
      </p:sp>
      <p:graphicFrame>
        <p:nvGraphicFramePr>
          <p:cNvPr id="153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524000" y="3409950"/>
          <a:ext cx="47244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540000" imgH="419100" progId="Equation.DSMT4">
                  <p:embed/>
                </p:oleObj>
              </mc:Choice>
              <mc:Fallback>
                <p:oleObj name="Equation" r:id="rId3" imgW="2540000" imgH="4191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409950"/>
                        <a:ext cx="47244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371600" y="5486400"/>
            <a:ext cx="7086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500"/>
              <a:t>Since r=1, the ratio test provides no information.</a:t>
            </a:r>
          </a:p>
        </p:txBody>
      </p:sp>
      <p:graphicFrame>
        <p:nvGraphicFramePr>
          <p:cNvPr id="1536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524000" y="4365625"/>
          <a:ext cx="60198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3340100" imgH="584200" progId="Equation.DSMT4">
                  <p:embed/>
                </p:oleObj>
              </mc:Choice>
              <mc:Fallback>
                <p:oleObj name="Equation" r:id="rId5" imgW="3340100" imgH="5842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365625"/>
                        <a:ext cx="60198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148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935787" cy="1525587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Use the ratio test to determine if the series is convergent or divergent.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500" dirty="0" smtClean="0"/>
              <a:t>		2 + 3/2 + 4/3 + 5/4 + . . .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500" dirty="0" smtClean="0"/>
          </a:p>
        </p:txBody>
      </p:sp>
      <p:graphicFrame>
        <p:nvGraphicFramePr>
          <p:cNvPr id="1638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524000" y="3433763"/>
          <a:ext cx="47244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2540000" imgH="393700" progId="Equation.DSMT4">
                  <p:embed/>
                </p:oleObj>
              </mc:Choice>
              <mc:Fallback>
                <p:oleObj name="Equation" r:id="rId3" imgW="2540000" imgH="3937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433763"/>
                        <a:ext cx="4724400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371600" y="5486400"/>
            <a:ext cx="7086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500"/>
              <a:t>Since r=1, the ratio test provides no information.</a:t>
            </a:r>
          </a:p>
        </p:txBody>
      </p:sp>
      <p:graphicFrame>
        <p:nvGraphicFramePr>
          <p:cNvPr id="1639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524000" y="4365625"/>
          <a:ext cx="60198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3340100" imgH="584200" progId="Equation.DSMT4">
                  <p:embed/>
                </p:oleObj>
              </mc:Choice>
              <mc:Fallback>
                <p:oleObj name="Equation" r:id="rId5" imgW="3340100" imgH="5842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365625"/>
                        <a:ext cx="60198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387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935787" cy="1525587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Use the ratio test to determine if the series is convergent or divergent.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500" dirty="0" smtClean="0"/>
              <a:t>		3/4 + 4/16 + 5/64 + 6/256 + . . .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500" dirty="0" smtClean="0"/>
          </a:p>
        </p:txBody>
      </p:sp>
      <p:graphicFrame>
        <p:nvGraphicFramePr>
          <p:cNvPr id="1741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524000" y="3441700"/>
          <a:ext cx="472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2603500" imgH="393700" progId="Equation.DSMT4">
                  <p:embed/>
                </p:oleObj>
              </mc:Choice>
              <mc:Fallback>
                <p:oleObj name="Equation" r:id="rId3" imgW="2603500" imgH="3937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441700"/>
                        <a:ext cx="47244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371600" y="5486400"/>
            <a:ext cx="7086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500"/>
              <a:t>Since r&lt;1, the series is convergent.</a:t>
            </a:r>
          </a:p>
        </p:txBody>
      </p:sp>
      <p:graphicFrame>
        <p:nvGraphicFramePr>
          <p:cNvPr id="17414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447800" y="4124325"/>
          <a:ext cx="6677025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3365500" imgH="609600" progId="Equation.DSMT4">
                  <p:embed/>
                </p:oleObj>
              </mc:Choice>
              <mc:Fallback>
                <p:oleObj name="Equation" r:id="rId5" imgW="3365500" imgH="6096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24325"/>
                        <a:ext cx="6677025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818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827213"/>
            <a:ext cx="6858000" cy="839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Use the ratio test to determine if the series is convergent or divergent.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500" dirty="0" smtClean="0"/>
          </a:p>
        </p:txBody>
      </p:sp>
      <p:graphicFrame>
        <p:nvGraphicFramePr>
          <p:cNvPr id="1843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359025" y="3441700"/>
          <a:ext cx="305276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790700" imgH="419100" progId="Equation.DSMT4">
                  <p:embed/>
                </p:oleObj>
              </mc:Choice>
              <mc:Fallback>
                <p:oleObj name="Equation" r:id="rId3" imgW="1790700" imgH="4191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3441700"/>
                        <a:ext cx="3052763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371600" y="5486400"/>
            <a:ext cx="7086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500"/>
              <a:t>Since r&lt;1, the series is convergent.</a:t>
            </a:r>
          </a:p>
        </p:txBody>
      </p:sp>
      <p:graphicFrame>
        <p:nvGraphicFramePr>
          <p:cNvPr id="18438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862138" y="4124325"/>
          <a:ext cx="5846762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2946400" imgH="609600" progId="Equation.DSMT4">
                  <p:embed/>
                </p:oleObj>
              </mc:Choice>
              <mc:Fallback>
                <p:oleObj name="Equation" r:id="rId5" imgW="2946400" imgH="6096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138" y="4124325"/>
                        <a:ext cx="5846762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438400" y="2667000"/>
          <a:ext cx="4343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1726451" imgH="393529" progId="Equation.DSMT4">
                  <p:embed/>
                </p:oleObj>
              </mc:Choice>
              <mc:Fallback>
                <p:oleObj name="Equation" r:id="rId7" imgW="172645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667000"/>
                        <a:ext cx="434340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166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On-screen Show (4:3)</PresentationFormat>
  <Paragraphs>41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Example</vt:lpstr>
      <vt:lpstr>Example</vt:lpstr>
      <vt:lpstr>Example</vt:lpstr>
      <vt:lpstr>Example</vt:lpstr>
      <vt:lpstr>Example</vt:lpstr>
      <vt:lpstr>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sabah</dc:creator>
  <cp:lastModifiedBy>s</cp:lastModifiedBy>
  <cp:revision>1</cp:revision>
  <dcterms:created xsi:type="dcterms:W3CDTF">2006-08-16T00:00:00Z</dcterms:created>
  <dcterms:modified xsi:type="dcterms:W3CDTF">2018-11-21T14:57:51Z</dcterms:modified>
</cp:coreProperties>
</file>